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0" r:id="rId3"/>
    <p:sldId id="267" r:id="rId4"/>
    <p:sldId id="268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2" r:id="rId15"/>
    <p:sldId id="274" r:id="rId16"/>
    <p:sldId id="273" r:id="rId17"/>
    <p:sldId id="275" r:id="rId18"/>
    <p:sldId id="276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46820-082F-4D13-A7CB-D7311A423F5F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B0B96-B2B2-42AF-A751-96A867F0F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44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9B0B96-B2B2-42AF-A751-96A867F0F71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1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9B0B96-B2B2-42AF-A751-96A867F0F71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2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614260-D38F-A347-619B-6C24975F3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1C4D5FF-B6C1-243C-2EB8-89E85DA14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7700C7-F244-CF5B-AE5A-827DFEABE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F0A9-49E0-4E5F-ADA5-D04724D8EDD3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19F682-54C0-47E7-16D0-4D5EA5568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52057D-89E9-3BA0-2855-856D03315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1741-CCFB-4D96-AA8C-B32CF8C37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16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A1BBAB-C205-5B5B-7580-FCF2FAE3B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38A619-101F-026C-5C40-FAD2AF564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7F5FAD-4657-DC9D-F71F-EECD542E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F0A9-49E0-4E5F-ADA5-D04724D8EDD3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5E272E-9E7C-DA93-116B-3F6058B8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720F63-F8D9-600F-9585-6560FC0BE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1741-CCFB-4D96-AA8C-B32CF8C37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52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0DF34AB-6454-64C9-C8D1-62CF83855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D29B762-1FCB-A8C4-B6A8-B81C2D62B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246A7C-57C6-3E43-04FA-A01DB96A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F0A9-49E0-4E5F-ADA5-D04724D8EDD3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F9B629-E900-EAA0-8063-C3C6747FE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C450ED-2BB9-8B51-8F33-0E23DD2CC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1741-CCFB-4D96-AA8C-B32CF8C37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98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414ED4-A792-1276-2C21-712DB5CD2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9CE51F-D558-29D8-8B34-A78937118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B0F286-3D1E-F50D-C0D8-CC7C9031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F0A9-49E0-4E5F-ADA5-D04724D8EDD3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A5D8FA-DB12-ADF9-F8F2-BF574201D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F67CD1-B39E-3EAD-9FE4-3CD989406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1741-CCFB-4D96-AA8C-B32CF8C37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3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50A840-A4D0-07C6-5749-56037293E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965EC5-5379-AADC-9550-E549432D7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8547F4-70B8-AC75-306A-AC110DB0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F0A9-49E0-4E5F-ADA5-D04724D8EDD3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A1DC61-A686-500D-18ED-50E668015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E53BCE-92B7-6DA0-B636-2481D5B8C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1741-CCFB-4D96-AA8C-B32CF8C37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65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0383B5-B102-65D0-05C5-BE786B664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D97B78-C937-C9E1-0873-E9F85AEF3C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8F14221-7BF4-3E66-2C62-4F13432A7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5E0E6C-BAC0-2101-267E-46C8AC2C3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F0A9-49E0-4E5F-ADA5-D04724D8EDD3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B6F2856-55FD-14D1-B592-7BBFAEE9E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FA2812-B100-BF3C-4A10-E75149759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1741-CCFB-4D96-AA8C-B32CF8C37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91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89D166-4D94-40A9-3C69-425B4412B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607AD4-73ED-0562-B1CF-503ECBD15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F38F3D6-7AAC-B197-3B88-38A89E6DC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614EE85-D0A8-28F7-4866-90C40D724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8E5649E-4E97-6ABC-DB37-7C48F3369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23D7F39-3A60-147B-22EC-F07D4E497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F0A9-49E0-4E5F-ADA5-D04724D8EDD3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F790484-91BB-574E-449A-F9E543A5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30201F3-5CA3-305E-9693-ABAC6FA0A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1741-CCFB-4D96-AA8C-B32CF8C37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89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C5D731-5F74-02DF-81DB-4C1E07709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9773174-4E67-AD8A-A7E3-D123F8963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F0A9-49E0-4E5F-ADA5-D04724D8EDD3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D94FE5E-103F-60B2-3B88-86398F25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2B14497-20A3-A473-1E9F-F47F2FD2F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1741-CCFB-4D96-AA8C-B32CF8C37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668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BB161A-6891-CA50-4782-E038CC72C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F0A9-49E0-4E5F-ADA5-D04724D8EDD3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F3450CC-24DE-0FDE-2BAC-672E6B3CA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7EC6088-8ACE-145E-471E-F8E7CF8D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1741-CCFB-4D96-AA8C-B32CF8C37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78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79447A-D80B-0A9D-D2E6-B203B66F7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07EF8C-74FA-2191-9FD2-2EB278507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9A6066A-0144-2D0B-1A51-16CA9CFBB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DEEB72-5305-8521-84C2-CADBEBDDC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F0A9-49E0-4E5F-ADA5-D04724D8EDD3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24C6A5-2C19-3F03-71C5-E6245F29C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EFB26A-472A-0A84-48C0-749D8A910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1741-CCFB-4D96-AA8C-B32CF8C37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19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FEC298-DF4F-3680-2599-C57B0C8A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B93CE54-87B0-88D7-CC4A-1C4C06038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DDA62D5-4142-78BE-C783-D0FB4DD67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5F2B0B-24CA-49C3-92CB-CA4AC641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F0A9-49E0-4E5F-ADA5-D04724D8EDD3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238E740-546D-5E14-F34D-1F08B1B5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945C45-5E35-81C0-1E3B-15EF5A0B7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1741-CCFB-4D96-AA8C-B32CF8C37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94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95CA7AF-57E8-D486-71A0-0CFA2DD75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C11276-0AD8-C5F6-D7F7-C856CB57A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03A2FE-E35B-8EEE-B51A-0C6CB4AAE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F0A9-49E0-4E5F-ADA5-D04724D8EDD3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39643A-19FB-25BB-17B9-9961EFF6A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AFFC59-01F5-A4EC-F285-2033A6F73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1741-CCFB-4D96-AA8C-B32CF8C37F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12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niba.it/it/ricerca/dipartimenti/disaat/didattica/or/agror_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E2C94-A340-5CE4-C519-33278CA4B8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ELEMENTI DI MATEMATICA E STATISTICA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33B4564-A37A-677C-D310-E020C63D0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643047"/>
            <a:ext cx="9144000" cy="1655762"/>
          </a:xfrm>
        </p:spPr>
        <p:txBody>
          <a:bodyPr/>
          <a:lstStyle/>
          <a:p>
            <a:r>
              <a:rPr lang="it-IT" dirty="0"/>
              <a:t>A.A. 2022-2023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431499A-A653-946E-51BA-75DF86EDA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36097E7-FB12-36D6-089F-C67B2BC49419}"/>
              </a:ext>
            </a:extLst>
          </p:cNvPr>
          <p:cNvSpPr txBox="1"/>
          <p:nvPr/>
        </p:nvSpPr>
        <p:spPr>
          <a:xfrm>
            <a:off x="5115377" y="5929477"/>
            <a:ext cx="196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DONATO ROMANO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94F4EB8-1959-CFC8-235E-C27B96C023F1}"/>
              </a:ext>
            </a:extLst>
          </p:cNvPr>
          <p:cNvSpPr txBox="1"/>
          <p:nvPr/>
        </p:nvSpPr>
        <p:spPr>
          <a:xfrm>
            <a:off x="372517" y="829975"/>
            <a:ext cx="924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DIPARTIMENTO DI SCIENZE AGRO AMBIENTALI E TERRITORIALI</a:t>
            </a:r>
          </a:p>
        </p:txBody>
      </p:sp>
    </p:spTree>
    <p:extLst>
      <p:ext uri="{BB962C8B-B14F-4D97-AF65-F5344CB8AC3E}">
        <p14:creationId xmlns:p14="http://schemas.microsoft.com/office/powerpoint/2010/main" val="3650503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10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D2DB7C8-FA39-D0A8-568A-E3B84743D0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br>
                  <a:rPr lang="it-IT" b="0" dirty="0">
                    <a:ea typeface="Cambria Math" panose="02040503050406030204" pitchFamily="18" charset="0"/>
                  </a:rPr>
                </a:br>
                <a:endParaRPr lang="it-IT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br>
                  <a:rPr lang="it-IT" dirty="0">
                    <a:ea typeface="Cambria Math" panose="02040503050406030204" pitchFamily="18" charset="0"/>
                  </a:rPr>
                </a:br>
                <a:endParaRPr lang="it-IT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br>
                  <a:rPr lang="it-IT" dirty="0">
                    <a:ea typeface="Cambria Math" panose="02040503050406030204" pitchFamily="18" charset="0"/>
                  </a:rPr>
                </a:br>
                <a:endParaRPr lang="it-IT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lang="it-IT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br>
                  <a:rPr lang="it-IT" dirty="0">
                    <a:ea typeface="Cambria Math" panose="02040503050406030204" pitchFamily="18" charset="0"/>
                  </a:rPr>
                </a:br>
                <a:endParaRPr lang="it-IT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it-IT" dirty="0"/>
                  <a:t>       k </a:t>
                </a:r>
                <a14:m>
                  <m:oMath xmlns:m="http://schemas.openxmlformats.org/officeDocument/2006/math"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it-IT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eriod"/>
                </a:pPr>
                <a:endParaRPr lang="it-IT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D2DB7C8-FA39-D0A8-568A-E3B84743D0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3936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11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BC099F75-DD1F-7C21-3C1D-C978541D7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Teorema di Pitagora</a:t>
            </a:r>
            <a:br>
              <a:rPr lang="it-IT" b="1" dirty="0"/>
            </a:br>
            <a:r>
              <a:rPr lang="it-IT" dirty="0"/>
              <a:t>Dato un triangolo rettangolo, il quadrato costruito sull’ipotenusa è uguale alla somme dei quadrati costruiti su i due cateti.</a:t>
            </a:r>
            <a:br>
              <a:rPr lang="it-IT" dirty="0"/>
            </a:br>
            <a:br>
              <a:rPr lang="it-IT" dirty="0"/>
            </a:br>
            <a:endParaRPr lang="it-IT" b="1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DDE6DA8-4792-6548-3F6A-31241E5F8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236" y="2948940"/>
            <a:ext cx="3736125" cy="340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828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12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Segnaposto contenuto 4">
                <a:extLst>
                  <a:ext uri="{FF2B5EF4-FFF2-40B4-BE49-F238E27FC236}">
                    <a16:creationId xmlns:a16="http://schemas.microsoft.com/office/drawing/2014/main" id="{BC099F75-DD1F-7C21-3C1D-C978541D72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it-IT" b="1" dirty="0"/>
                  <a:t>Relazioni tra seno e coseno di uno stesso arco orientato</a:t>
                </a:r>
                <a:br>
                  <a:rPr lang="it-IT" b="1" dirty="0"/>
                </a:br>
                <a:r>
                  <a:rPr lang="it-IT" i="1" dirty="0"/>
                  <a:t>Relazione fondamentale:           </a:t>
                </a:r>
                <a:br>
                  <a:rPr lang="it-IT" i="1" dirty="0"/>
                </a:br>
                <a:r>
                  <a:rPr lang="it-IT" i="1" dirty="0"/>
                  <a:t>       </a:t>
                </a:r>
                <a:br>
                  <a:rPr lang="it-IT" i="1" dirty="0"/>
                </a:br>
                <a:r>
                  <a:rPr lang="it-IT" i="1" dirty="0"/>
                  <a:t>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it-IT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it-IT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it-IT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br>
                  <a:rPr lang="it-IT" b="1" i="1" dirty="0"/>
                </a:br>
                <a:br>
                  <a:rPr lang="it-IT" b="1" i="1" dirty="0"/>
                </a:br>
                <a:br>
                  <a:rPr lang="it-IT" b="1" i="1" dirty="0"/>
                </a:br>
                <a:br>
                  <a:rPr lang="it-IT" b="1" i="1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it-IT" b="1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it-IT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br>
                  <a:rPr lang="it-IT" b="1" i="1" dirty="0"/>
                </a:br>
                <a:br>
                  <a:rPr lang="it-IT" b="1" i="1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it-IT" b="1" i="1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it-IT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fName>
                      <m:e>
                        <m:d>
                          <m:d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br>
                  <a:rPr lang="it-IT" b="1" i="1" dirty="0"/>
                </a:br>
                <a:br>
                  <a:rPr lang="it-IT" b="1" i="1" dirty="0"/>
                </a:br>
                <a:endParaRPr lang="it-IT" b="1" i="1" dirty="0"/>
              </a:p>
            </p:txBody>
          </p:sp>
        </mc:Choice>
        <mc:Fallback xmlns="">
          <p:sp>
            <p:nvSpPr>
              <p:cNvPr id="5" name="Segnaposto contenuto 4">
                <a:extLst>
                  <a:ext uri="{FF2B5EF4-FFF2-40B4-BE49-F238E27FC236}">
                    <a16:creationId xmlns:a16="http://schemas.microsoft.com/office/drawing/2014/main" id="{BC099F75-DD1F-7C21-3C1D-C978541D72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tangolo 2">
            <a:extLst>
              <a:ext uri="{FF2B5EF4-FFF2-40B4-BE49-F238E27FC236}">
                <a16:creationId xmlns:a16="http://schemas.microsoft.com/office/drawing/2014/main" id="{13A8AD7B-BAD0-DC4E-1021-6A195A603C6A}"/>
              </a:ext>
            </a:extLst>
          </p:cNvPr>
          <p:cNvSpPr/>
          <p:nvPr/>
        </p:nvSpPr>
        <p:spPr>
          <a:xfrm>
            <a:off x="3384454" y="2493016"/>
            <a:ext cx="5029200" cy="9505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03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13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BC099F75-DD1F-7C21-3C1D-C978541D7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Seno e coseno di angoli noti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C7A3290-EF9D-59E0-2420-FDBB3F60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667" y="2672600"/>
            <a:ext cx="5700665" cy="265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64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14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Segnaposto contenuto 4">
                <a:extLst>
                  <a:ext uri="{FF2B5EF4-FFF2-40B4-BE49-F238E27FC236}">
                    <a16:creationId xmlns:a16="http://schemas.microsoft.com/office/drawing/2014/main" id="{BC099F75-DD1F-7C21-3C1D-C978541D72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b="1" dirty="0"/>
                  <a:t>Tangente di un arco orientato</a:t>
                </a:r>
                <a:br>
                  <a:rPr lang="it-IT" b="1" dirty="0"/>
                </a:br>
                <a:r>
                  <a:rPr lang="it-IT" dirty="0"/>
                  <a:t>Sopra una circonferenza trigonometrica si consideri l’arco orientato AP, di origine A. </a:t>
                </a:r>
                <a:br>
                  <a:rPr lang="it-IT" dirty="0"/>
                </a:br>
                <a:r>
                  <a:rPr lang="it-IT" dirty="0"/>
                  <a:t>Si dice tangente dell’arco orientato AP</a:t>
                </a:r>
                <a:br>
                  <a:rPr lang="it-IT" dirty="0"/>
                </a:br>
                <a:r>
                  <a:rPr lang="it-IT" dirty="0"/>
                  <a:t>            </a:t>
                </a:r>
              </a:p>
              <a:p>
                <a:pPr marL="0" indent="0">
                  <a:buNone/>
                </a:pPr>
                <a:r>
                  <a:rPr lang="it-IT" b="1" dirty="0"/>
                  <a:t>         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e>
                        </m:func>
                      </m:den>
                    </m:f>
                  </m:oMath>
                </a14:m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   Non esiste la tangente degli angoli </a:t>
                </a:r>
                <a14:m>
                  <m:oMath xmlns:m="http://schemas.openxmlformats.org/officeDocument/2006/math"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dirty="0"/>
                  <a:t> e </a:t>
                </a:r>
                <a14:m>
                  <m:oMath xmlns:m="http://schemas.openxmlformats.org/officeDocument/2006/math"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dirty="0"/>
                  <a:t> .</a:t>
                </a:r>
              </a:p>
            </p:txBody>
          </p:sp>
        </mc:Choice>
        <mc:Fallback xmlns="">
          <p:sp>
            <p:nvSpPr>
              <p:cNvPr id="5" name="Segnaposto contenuto 4">
                <a:extLst>
                  <a:ext uri="{FF2B5EF4-FFF2-40B4-BE49-F238E27FC236}">
                    <a16:creationId xmlns:a16="http://schemas.microsoft.com/office/drawing/2014/main" id="{BC099F75-DD1F-7C21-3C1D-C978541D72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185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15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D2DB7C8-FA39-D0A8-568A-E3B84743D0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br>
                  <a:rPr lang="it-IT" b="0" dirty="0">
                    <a:ea typeface="Cambria Math" panose="02040503050406030204" pitchFamily="18" charset="0"/>
                  </a:rPr>
                </a:br>
                <a:endParaRPr lang="it-IT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𝑡𝑔</m:t>
                        </m:r>
                      </m:fName>
                      <m:e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br>
                  <a:rPr lang="it-IT" dirty="0">
                    <a:ea typeface="Cambria Math" panose="02040503050406030204" pitchFamily="18" charset="0"/>
                  </a:rPr>
                </a:br>
                <a:endParaRPr lang="it-IT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br>
                  <a:rPr lang="it-IT" dirty="0">
                    <a:ea typeface="Cambria Math" panose="02040503050406030204" pitchFamily="18" charset="0"/>
                  </a:rPr>
                </a:br>
                <a:endParaRPr lang="it-IT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lang="it-IT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it-IT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𝑡𝑔</m:t>
                        </m:r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br>
                  <a:rPr lang="it-IT" dirty="0">
                    <a:ea typeface="Cambria Math" panose="02040503050406030204" pitchFamily="18" charset="0"/>
                  </a:rPr>
                </a:br>
                <a:endParaRPr lang="it-IT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it-IT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D2DB7C8-FA39-D0A8-568A-E3B84743D0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676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16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Segnaposto contenuto 4">
                <a:extLst>
                  <a:ext uri="{FF2B5EF4-FFF2-40B4-BE49-F238E27FC236}">
                    <a16:creationId xmlns:a16="http://schemas.microsoft.com/office/drawing/2014/main" id="{BC099F75-DD1F-7C21-3C1D-C978541D72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b="1" dirty="0"/>
                  <a:t>Definizione di cotangente, secante e cosecante</a:t>
                </a:r>
                <a:br>
                  <a:rPr lang="it-IT" b="1" dirty="0"/>
                </a:br>
                <a:r>
                  <a:rPr lang="it-IT" dirty="0"/>
                  <a:t>Si dice cotangente dell’arco orientato AP, il reciproco del valore di tg(AP), purché tale tangente esista e sia diversa da zero.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                 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 </a:t>
                </a:r>
                <a:br>
                  <a:rPr lang="it-IT" dirty="0"/>
                </a:br>
                <a:endParaRPr lang="it-IT" b="1" dirty="0"/>
              </a:p>
            </p:txBody>
          </p:sp>
        </mc:Choice>
        <mc:Fallback xmlns="">
          <p:sp>
            <p:nvSpPr>
              <p:cNvPr id="5" name="Segnaposto contenuto 4">
                <a:extLst>
                  <a:ext uri="{FF2B5EF4-FFF2-40B4-BE49-F238E27FC236}">
                    <a16:creationId xmlns:a16="http://schemas.microsoft.com/office/drawing/2014/main" id="{BC099F75-DD1F-7C21-3C1D-C978541D72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6972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17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Segnaposto contenuto 4">
                <a:extLst>
                  <a:ext uri="{FF2B5EF4-FFF2-40B4-BE49-F238E27FC236}">
                    <a16:creationId xmlns:a16="http://schemas.microsoft.com/office/drawing/2014/main" id="{BC099F75-DD1F-7C21-3C1D-C978541D72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it-IT" dirty="0"/>
                  <a:t>   </a:t>
                </a:r>
                <a:br>
                  <a:rPr lang="it-IT" dirty="0"/>
                </a:br>
                <a:r>
                  <a:rPr lang="it-IT" dirty="0"/>
                  <a:t>Si dice secante dell’arco orientato AP, il reciproco del valore di       cos(AP), purché tale coseno sia diverso da zero.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 		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Si dice cosecante dell’arco orientato AP, il reciproco del valore di       sen(AP), purché tale seno sia diverso da zero.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 		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cosec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en</m:t>
                            </m:r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𝐴𝑃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5" name="Segnaposto contenuto 4">
                <a:extLst>
                  <a:ext uri="{FF2B5EF4-FFF2-40B4-BE49-F238E27FC236}">
                    <a16:creationId xmlns:a16="http://schemas.microsoft.com/office/drawing/2014/main" id="{BC099F75-DD1F-7C21-3C1D-C978541D72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009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18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pic>
        <p:nvPicPr>
          <p:cNvPr id="7" name="Segnaposto contenuto 6" descr="Immagine che contiene tavolo&#10;&#10;Descrizione generata automaticamente">
            <a:extLst>
              <a:ext uri="{FF2B5EF4-FFF2-40B4-BE49-F238E27FC236}">
                <a16:creationId xmlns:a16="http://schemas.microsoft.com/office/drawing/2014/main" id="{371491E7-2E6C-3EC4-3CB3-6FB3AE482D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42" y="365125"/>
            <a:ext cx="7534672" cy="5811838"/>
          </a:xfrm>
        </p:spPr>
      </p:pic>
    </p:spTree>
    <p:extLst>
      <p:ext uri="{BB962C8B-B14F-4D97-AF65-F5344CB8AC3E}">
        <p14:creationId xmlns:p14="http://schemas.microsoft.com/office/powerpoint/2010/main" val="85051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INFO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63069-2E03-8551-6255-A2B6E2852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DURATA CORSO: 24 ORE</a:t>
            </a:r>
          </a:p>
          <a:p>
            <a:endParaRPr lang="it-IT" dirty="0"/>
          </a:p>
          <a:p>
            <a:r>
              <a:rPr lang="it-IT" dirty="0"/>
              <a:t>LEZIONI FRONTALI ED ESERCITAZIONE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CALENDARIO LEZIONI</a:t>
            </a:r>
            <a:br>
              <a:rPr lang="it-IT" dirty="0"/>
            </a:br>
            <a:r>
              <a:rPr lang="it-IT" dirty="0">
                <a:hlinkClick r:id="rId2"/>
              </a:rPr>
              <a:t>https://www.uniba.it/it/ricerca/dipartimenti/disaat/didattica/or/agror_it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2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44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3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BC099F75-DD1F-7C21-3C1D-C978541D7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Angoli radianti</a:t>
            </a:r>
            <a:br>
              <a:rPr lang="it-IT" b="1" dirty="0"/>
            </a:br>
            <a:r>
              <a:rPr lang="it-IT" dirty="0"/>
              <a:t>Si definisce angolo radiante il rapporto tra la lunghezza dell’arco di circonferenza tracciato dall’angolo e la lunghezza del raggio di tale circonferenza.</a:t>
            </a:r>
            <a:endParaRPr lang="it-IT" b="1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E5238D7-83E4-8EB5-5CBE-B7C7E2812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414" y="3429000"/>
            <a:ext cx="2885343" cy="257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8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4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Segnaposto contenuto 4">
                <a:extLst>
                  <a:ext uri="{FF2B5EF4-FFF2-40B4-BE49-F238E27FC236}">
                    <a16:creationId xmlns:a16="http://schemas.microsoft.com/office/drawing/2014/main" id="{BC099F75-DD1F-7C21-3C1D-C978541D72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b="1" dirty="0"/>
                  <a:t>Convertire angoli sessagesimali in angoli radianti</a:t>
                </a:r>
                <a:br>
                  <a:rPr lang="it-IT" b="1" dirty="0"/>
                </a:b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                    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360°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𝑎𝑛𝑔𝑜𝑙𝑜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° ÷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𝑎𝑛𝑔𝑜𝑙𝑜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𝑟𝑎𝑑𝑖𝑎𝑛𝑡𝑒</m:t>
                      </m:r>
                    </m:oMath>
                  </m:oMathPara>
                </a14:m>
                <a:endParaRPr lang="it-IT" b="1" dirty="0"/>
              </a:p>
            </p:txBody>
          </p:sp>
        </mc:Choice>
        <mc:Fallback xmlns="">
          <p:sp>
            <p:nvSpPr>
              <p:cNvPr id="5" name="Segnaposto contenuto 4">
                <a:extLst>
                  <a:ext uri="{FF2B5EF4-FFF2-40B4-BE49-F238E27FC236}">
                    <a16:creationId xmlns:a16="http://schemas.microsoft.com/office/drawing/2014/main" id="{BC099F75-DD1F-7C21-3C1D-C978541D72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tangolo 2">
            <a:extLst>
              <a:ext uri="{FF2B5EF4-FFF2-40B4-BE49-F238E27FC236}">
                <a16:creationId xmlns:a16="http://schemas.microsoft.com/office/drawing/2014/main" id="{03F8FEA1-6D8E-78CE-C0EA-DBF0340E3827}"/>
              </a:ext>
            </a:extLst>
          </p:cNvPr>
          <p:cNvSpPr/>
          <p:nvPr/>
        </p:nvSpPr>
        <p:spPr>
          <a:xfrm>
            <a:off x="2532186" y="2883877"/>
            <a:ext cx="7127630" cy="13223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688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5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BC099F75-DD1F-7C21-3C1D-C978541D7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Convertire i seguenti angoli</a:t>
            </a:r>
            <a:br>
              <a:rPr lang="it-IT" dirty="0"/>
            </a:br>
            <a:br>
              <a:rPr lang="it-IT" dirty="0"/>
            </a:br>
            <a:r>
              <a:rPr lang="it-IT" dirty="0"/>
              <a:t>a) 180°</a:t>
            </a:r>
            <a:br>
              <a:rPr lang="it-IT" dirty="0"/>
            </a:br>
            <a:br>
              <a:rPr lang="it-IT" dirty="0"/>
            </a:br>
            <a:r>
              <a:rPr lang="it-IT" dirty="0"/>
              <a:t>b) 90°</a:t>
            </a:r>
            <a:br>
              <a:rPr lang="it-IT" dirty="0"/>
            </a:br>
            <a:br>
              <a:rPr lang="it-IT" dirty="0"/>
            </a:br>
            <a:r>
              <a:rPr lang="it-IT" dirty="0"/>
              <a:t>c) 270°</a:t>
            </a:r>
            <a:br>
              <a:rPr lang="it-IT" dirty="0"/>
            </a:br>
            <a:br>
              <a:rPr lang="it-IT" dirty="0"/>
            </a:br>
            <a:r>
              <a:rPr lang="it-IT" dirty="0"/>
              <a:t>d) 45°</a:t>
            </a:r>
            <a:br>
              <a:rPr lang="it-IT" dirty="0"/>
            </a:br>
            <a:br>
              <a:rPr lang="it-IT" dirty="0"/>
            </a:br>
            <a:r>
              <a:rPr lang="it-IT" dirty="0"/>
              <a:t>e) 0°</a:t>
            </a:r>
            <a:br>
              <a:rPr lang="it-IT" dirty="0"/>
            </a:br>
            <a:br>
              <a:rPr lang="it-IT" dirty="0"/>
            </a:br>
            <a:r>
              <a:rPr lang="it-IT" dirty="0"/>
              <a:t>f) 135°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004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6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AD2DB7C8-FA39-D0A8-568A-E3B84743D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Circonferenza trigonometrica</a:t>
            </a:r>
            <a:br>
              <a:rPr lang="it-IT" b="1" dirty="0"/>
            </a:br>
            <a:r>
              <a:rPr lang="it-IT" dirty="0"/>
              <a:t>Chiamasi circonferenza trigonometrica una qualsiasi circonferenza orientata sulla quale sia stato fissato il sistema cartesiano ad essa associato, e si assume il raggio di questa circonferenza come unità di misura dei segmenti.</a:t>
            </a:r>
            <a:endParaRPr lang="it-IT" b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B178100-633F-BEE2-927F-54B847DA8E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776052"/>
            <a:ext cx="3810000" cy="2857500"/>
          </a:xfrm>
          <a:prstGeom prst="rect">
            <a:avLst/>
          </a:prstGeom>
        </p:spPr>
      </p:pic>
      <p:sp>
        <p:nvSpPr>
          <p:cNvPr id="11" name="Freccia circolare in giù 10">
            <a:extLst>
              <a:ext uri="{FF2B5EF4-FFF2-40B4-BE49-F238E27FC236}">
                <a16:creationId xmlns:a16="http://schemas.microsoft.com/office/drawing/2014/main" id="{C44AD4E4-99B1-B300-4664-7CE94E79F540}"/>
              </a:ext>
            </a:extLst>
          </p:cNvPr>
          <p:cNvSpPr/>
          <p:nvPr/>
        </p:nvSpPr>
        <p:spPr>
          <a:xfrm flipH="1">
            <a:off x="5469986" y="3537060"/>
            <a:ext cx="1451318" cy="4642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492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7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AD2DB7C8-FA39-D0A8-568A-E3B84743D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Seno di un arco orientato</a:t>
            </a:r>
            <a:br>
              <a:rPr lang="it-IT" b="1" dirty="0"/>
            </a:br>
            <a:r>
              <a:rPr lang="it-IT" dirty="0"/>
              <a:t>Sopra una circonferenza trigonometrica si consideri l’arco orientato </a:t>
            </a:r>
            <a:br>
              <a:rPr lang="it-IT" dirty="0"/>
            </a:br>
            <a:r>
              <a:rPr lang="it-IT" dirty="0"/>
              <a:t>AP, di origine A.</a:t>
            </a:r>
            <a:br>
              <a:rPr lang="it-IT" dirty="0"/>
            </a:br>
            <a:r>
              <a:rPr lang="it-IT" dirty="0"/>
              <a:t>Si dice seno dell’arco orientato AP, e si scrive:</a:t>
            </a:r>
            <a:br>
              <a:rPr lang="it-IT" dirty="0"/>
            </a:br>
            <a:br>
              <a:rPr lang="it-IT" dirty="0"/>
            </a:br>
            <a:r>
              <a:rPr lang="it-IT" dirty="0"/>
              <a:t>                                               sen(AP)</a:t>
            </a:r>
            <a:br>
              <a:rPr lang="it-IT" b="1" dirty="0"/>
            </a:br>
            <a:br>
              <a:rPr lang="it-IT" b="1" dirty="0"/>
            </a:br>
            <a:r>
              <a:rPr lang="it-IT" dirty="0"/>
              <a:t>l’ordinata dell’estremo P dell’arco.</a:t>
            </a:r>
            <a:br>
              <a:rPr lang="it-IT" dirty="0"/>
            </a:br>
            <a:br>
              <a:rPr lang="it-IT" dirty="0"/>
            </a:br>
            <a:r>
              <a:rPr lang="it-IT" dirty="0"/>
              <a:t>Il seno di un arco orientato è </a:t>
            </a:r>
            <a:br>
              <a:rPr lang="it-IT" dirty="0"/>
            </a:br>
            <a:r>
              <a:rPr lang="it-IT" dirty="0"/>
              <a:t>una funzione dell’ampiezza dell’arco stesso.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D150D23-6A3A-D5D3-DA79-7F10D7E9C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067" y="2826705"/>
            <a:ext cx="3376733" cy="268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3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8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D2DB7C8-FA39-D0A8-568A-E3B84743D0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br>
                  <a:rPr lang="it-IT" b="0" i="0" dirty="0">
                    <a:latin typeface="Cambria Math" panose="02040503050406030204" pitchFamily="18" charset="0"/>
                  </a:rPr>
                </a:br>
                <a:endParaRPr lang="it-IT" b="0" i="0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br>
                  <a:rPr lang="it-IT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endParaRPr lang="it-IT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it-IT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it-IT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br>
                  <a:rPr lang="it-IT" b="0" i="0" dirty="0">
                    <a:latin typeface="Cambria Math" panose="02040503050406030204" pitchFamily="18" charset="0"/>
                  </a:rPr>
                </a:br>
                <a:endParaRPr lang="it-IT" b="0" i="0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lang="it-IT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it-IT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it-IT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it-IT" dirty="0"/>
                  <a:t> </a:t>
                </a:r>
                <a:br>
                  <a:rPr lang="it-IT" dirty="0"/>
                </a:br>
                <a:endParaRPr lang="it-IT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it-IT" dirty="0"/>
                  <a:t>       k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br>
                  <a:rPr lang="it-IT" b="0" i="0" dirty="0">
                    <a:latin typeface="Cambria Math" panose="02040503050406030204" pitchFamily="18" charset="0"/>
                  </a:rPr>
                </a:br>
                <a:br>
                  <a:rPr lang="it-IT" dirty="0"/>
                </a:br>
                <a:r>
                  <a:rPr lang="it-IT" dirty="0"/>
                  <a:t>  </a:t>
                </a:r>
                <a:br>
                  <a:rPr lang="it-IT" dirty="0"/>
                </a:br>
                <a:endParaRPr lang="it-IT" dirty="0"/>
              </a:p>
            </p:txBody>
          </p:sp>
        </mc:Choice>
        <mc:Fallback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AD2DB7C8-FA39-D0A8-568A-E3B84743D0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494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TRIGONOMETRIA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21/09/2022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9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AD2DB7C8-FA39-D0A8-568A-E3B84743D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Coseno di un arco orientato</a:t>
            </a:r>
            <a:br>
              <a:rPr lang="it-IT" b="1" dirty="0"/>
            </a:br>
            <a:r>
              <a:rPr lang="it-IT" dirty="0"/>
              <a:t>Sopra una circonferenza trigonometrica si consideri l’arco orientato </a:t>
            </a:r>
            <a:br>
              <a:rPr lang="it-IT" dirty="0"/>
            </a:br>
            <a:r>
              <a:rPr lang="it-IT" dirty="0"/>
              <a:t>AP, di origine A.</a:t>
            </a:r>
            <a:br>
              <a:rPr lang="it-IT" dirty="0"/>
            </a:br>
            <a:r>
              <a:rPr lang="it-IT" dirty="0"/>
              <a:t>Si dice coseno dell’arco orientato AP, e si scrive:</a:t>
            </a:r>
            <a:br>
              <a:rPr lang="it-IT" dirty="0"/>
            </a:br>
            <a:r>
              <a:rPr lang="it-IT" dirty="0"/>
              <a:t>                                               </a:t>
            </a:r>
            <a:br>
              <a:rPr lang="it-IT" dirty="0"/>
            </a:br>
            <a:r>
              <a:rPr lang="it-IT" dirty="0"/>
              <a:t>					cos(AP)</a:t>
            </a:r>
            <a:br>
              <a:rPr lang="it-IT" b="1" dirty="0"/>
            </a:br>
            <a:br>
              <a:rPr lang="it-IT" b="1" dirty="0"/>
            </a:br>
            <a:r>
              <a:rPr lang="it-IT" dirty="0"/>
              <a:t>l’ascissa dell’estremo P dell’arco.</a:t>
            </a:r>
            <a:br>
              <a:rPr lang="it-IT" dirty="0"/>
            </a:br>
            <a:br>
              <a:rPr lang="it-IT" dirty="0"/>
            </a:br>
            <a:r>
              <a:rPr lang="it-IT" dirty="0"/>
              <a:t>Il coseno di un arco orientato è </a:t>
            </a:r>
            <a:br>
              <a:rPr lang="it-IT" dirty="0"/>
            </a:br>
            <a:r>
              <a:rPr lang="it-IT" dirty="0"/>
              <a:t>una funzione dell’ampiezza dell’arco stesso.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C4D0CAB-A364-2DF6-DFDB-701C662654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631" y="2741185"/>
            <a:ext cx="2857500" cy="28575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CFE92EB-A91E-809A-4AB7-D6EB9B1A6CEA}"/>
              </a:ext>
            </a:extLst>
          </p:cNvPr>
          <p:cNvSpPr txBox="1"/>
          <p:nvPr/>
        </p:nvSpPr>
        <p:spPr>
          <a:xfrm>
            <a:off x="10199078" y="3939102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C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99426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696</Words>
  <Application>Microsoft Office PowerPoint</Application>
  <PresentationFormat>Widescreen</PresentationFormat>
  <Paragraphs>93</Paragraphs>
  <Slides>18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Tema di Office</vt:lpstr>
      <vt:lpstr>ELEMENTI DI MATEMATICA E STATISTICA</vt:lpstr>
      <vt:lpstr>INFO</vt:lpstr>
      <vt:lpstr>ELEMENTI DI TRIGONOMETRIA</vt:lpstr>
      <vt:lpstr>ELEMENTI DI TRIGONOMETRIA</vt:lpstr>
      <vt:lpstr>ELEMENTI DI TRIGONOMETRIA</vt:lpstr>
      <vt:lpstr>ELEMENTI DI TRIGONOMETRIA</vt:lpstr>
      <vt:lpstr>ELEMENTI DI TRIGONOMETRIA</vt:lpstr>
      <vt:lpstr>ELEMENTI DI TRIGONOMETRIA</vt:lpstr>
      <vt:lpstr>ELEMENTI DI TRIGONOMETRIA</vt:lpstr>
      <vt:lpstr>ELEMENTI DI TRIGONOMETRIA</vt:lpstr>
      <vt:lpstr>ELEMENTI DI TRIGONOMETRIA</vt:lpstr>
      <vt:lpstr>ELEMENTI DI TRIGONOMETRIA</vt:lpstr>
      <vt:lpstr>ELEMENTI DI TRIGONOMETRIA</vt:lpstr>
      <vt:lpstr>ELEMENTI DI TRIGONOMETRIA</vt:lpstr>
      <vt:lpstr>ELEMENTI DI TRIGONOMETRIA</vt:lpstr>
      <vt:lpstr>ELEMENTI DI TRIGONOMETRIA</vt:lpstr>
      <vt:lpstr>ELEMENTI DI TRIGONOMETRIA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DI MATEMATICA E STATISTICA</dc:title>
  <dc:creator>Donato Romano</dc:creator>
  <cp:lastModifiedBy>Donato Romano</cp:lastModifiedBy>
  <cp:revision>41</cp:revision>
  <dcterms:created xsi:type="dcterms:W3CDTF">2022-09-16T07:44:01Z</dcterms:created>
  <dcterms:modified xsi:type="dcterms:W3CDTF">2022-09-21T03:17:12Z</dcterms:modified>
</cp:coreProperties>
</file>